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22"/>
  </p:notesMasterIdLst>
  <p:sldIdLst>
    <p:sldId id="318" r:id="rId2"/>
    <p:sldId id="317" r:id="rId3"/>
    <p:sldId id="278" r:id="rId4"/>
    <p:sldId id="279" r:id="rId5"/>
    <p:sldId id="321" r:id="rId6"/>
    <p:sldId id="274" r:id="rId7"/>
    <p:sldId id="322" r:id="rId8"/>
    <p:sldId id="305" r:id="rId9"/>
    <p:sldId id="323" r:id="rId10"/>
    <p:sldId id="258" r:id="rId11"/>
    <p:sldId id="313" r:id="rId12"/>
    <p:sldId id="269" r:id="rId13"/>
    <p:sldId id="257" r:id="rId14"/>
    <p:sldId id="315" r:id="rId15"/>
    <p:sldId id="324" r:id="rId16"/>
    <p:sldId id="316" r:id="rId17"/>
    <p:sldId id="325" r:id="rId18"/>
    <p:sldId id="319" r:id="rId19"/>
    <p:sldId id="320" r:id="rId20"/>
    <p:sldId id="27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864"/>
    <a:srgbClr val="006673"/>
    <a:srgbClr val="1A4164"/>
    <a:srgbClr val="04697A"/>
    <a:srgbClr val="05788C"/>
    <a:srgbClr val="05A0B8"/>
    <a:srgbClr val="A3DBE1"/>
    <a:srgbClr val="F26532"/>
    <a:srgbClr val="E26714"/>
    <a:srgbClr val="EE86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03" autoAdjust="0"/>
    <p:restoredTop sz="94153" autoAdjust="0"/>
  </p:normalViewPr>
  <p:slideViewPr>
    <p:cSldViewPr snapToGrid="0" showGuides="1">
      <p:cViewPr varScale="1">
        <p:scale>
          <a:sx n="82" d="100"/>
          <a:sy n="82" d="100"/>
        </p:scale>
        <p:origin x="318" y="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691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88921c5b14_0_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88921c5b14_0_1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327448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8" name="Google Shape;4298;g88921c5b14_0_4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99" name="Google Shape;4299;g88921c5b14_0_4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810147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888811e628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888811e628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643165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888811e628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888811e628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250665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2" name="Google Shape;4522;g88b0a77a83_0_3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23" name="Google Shape;4523;g88b0a77a83_0_3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3238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347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757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1998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1">
  <p:cSld name="Title 1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title"/>
          </p:nvPr>
        </p:nvSpPr>
        <p:spPr>
          <a:xfrm>
            <a:off x="975067" y="726433"/>
            <a:ext cx="4023600" cy="7632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3200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720095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 ">
  <p:cSld name="Title and four columns 1 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9"/>
          <p:cNvSpPr txBox="1">
            <a:spLocks noGrp="1"/>
          </p:cNvSpPr>
          <p:nvPr>
            <p:ph type="title"/>
          </p:nvPr>
        </p:nvSpPr>
        <p:spPr>
          <a:xfrm>
            <a:off x="3396567" y="726433"/>
            <a:ext cx="5406000" cy="7612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228600" tIns="91425" rIns="228600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89" name="Google Shape;89;p19"/>
          <p:cNvSpPr txBox="1">
            <a:spLocks noGrp="1"/>
          </p:cNvSpPr>
          <p:nvPr>
            <p:ph type="title" idx="2"/>
          </p:nvPr>
        </p:nvSpPr>
        <p:spPr>
          <a:xfrm>
            <a:off x="3218051" y="2463800"/>
            <a:ext cx="2222400" cy="5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90" name="Google Shape;90;p19"/>
          <p:cNvSpPr txBox="1">
            <a:spLocks noGrp="1"/>
          </p:cNvSpPr>
          <p:nvPr>
            <p:ph type="subTitle" idx="1"/>
          </p:nvPr>
        </p:nvSpPr>
        <p:spPr>
          <a:xfrm>
            <a:off x="3217333" y="3060145"/>
            <a:ext cx="2222400" cy="7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91" name="Google Shape;91;p19"/>
          <p:cNvSpPr txBox="1">
            <a:spLocks noGrp="1"/>
          </p:cNvSpPr>
          <p:nvPr>
            <p:ph type="title" idx="3"/>
          </p:nvPr>
        </p:nvSpPr>
        <p:spPr>
          <a:xfrm>
            <a:off x="6774051" y="2463800"/>
            <a:ext cx="2222400" cy="5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92" name="Google Shape;92;p19"/>
          <p:cNvSpPr txBox="1">
            <a:spLocks noGrp="1"/>
          </p:cNvSpPr>
          <p:nvPr>
            <p:ph type="subTitle" idx="4"/>
          </p:nvPr>
        </p:nvSpPr>
        <p:spPr>
          <a:xfrm>
            <a:off x="6773333" y="3060145"/>
            <a:ext cx="2222400" cy="7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93" name="Google Shape;93;p19"/>
          <p:cNvSpPr txBox="1">
            <a:spLocks noGrp="1"/>
          </p:cNvSpPr>
          <p:nvPr>
            <p:ph type="title" idx="5"/>
          </p:nvPr>
        </p:nvSpPr>
        <p:spPr>
          <a:xfrm>
            <a:off x="3218051" y="4495800"/>
            <a:ext cx="2222400" cy="5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94" name="Google Shape;94;p19"/>
          <p:cNvSpPr txBox="1">
            <a:spLocks noGrp="1"/>
          </p:cNvSpPr>
          <p:nvPr>
            <p:ph type="subTitle" idx="6"/>
          </p:nvPr>
        </p:nvSpPr>
        <p:spPr>
          <a:xfrm>
            <a:off x="3217333" y="5092145"/>
            <a:ext cx="2222400" cy="7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95" name="Google Shape;95;p19"/>
          <p:cNvSpPr txBox="1">
            <a:spLocks noGrp="1"/>
          </p:cNvSpPr>
          <p:nvPr>
            <p:ph type="title" idx="7"/>
          </p:nvPr>
        </p:nvSpPr>
        <p:spPr>
          <a:xfrm>
            <a:off x="6774051" y="4495800"/>
            <a:ext cx="2222400" cy="5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96" name="Google Shape;96;p19"/>
          <p:cNvSpPr txBox="1">
            <a:spLocks noGrp="1"/>
          </p:cNvSpPr>
          <p:nvPr>
            <p:ph type="subTitle" idx="8"/>
          </p:nvPr>
        </p:nvSpPr>
        <p:spPr>
          <a:xfrm>
            <a:off x="6773333" y="5092145"/>
            <a:ext cx="2222400" cy="7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598493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1774549" y="697551"/>
            <a:ext cx="9138400" cy="7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>
            <a:off x="1333567" y="1560747"/>
            <a:ext cx="9530000" cy="429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Lato"/>
              <a:buChar char="●"/>
              <a:defRPr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ato"/>
              <a:buChar char="○"/>
              <a:defRPr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429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ato"/>
              <a:buChar char="■"/>
              <a:defRPr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429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ato"/>
              <a:buChar char="●"/>
              <a:defRPr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429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ato"/>
              <a:buChar char="○"/>
              <a:defRPr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429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ato"/>
              <a:buChar char="■"/>
              <a:defRPr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429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ato"/>
              <a:buChar char="●"/>
              <a:defRPr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429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ato"/>
              <a:buChar char="○"/>
              <a:defRPr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42900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800"/>
              <a:buFont typeface="Lato"/>
              <a:buChar char="■"/>
              <a:defRPr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089557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>
  <p:cSld name="Title and two columns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6"/>
          <p:cNvSpPr txBox="1">
            <a:spLocks noGrp="1"/>
          </p:cNvSpPr>
          <p:nvPr>
            <p:ph type="title"/>
          </p:nvPr>
        </p:nvSpPr>
        <p:spPr>
          <a:xfrm>
            <a:off x="3143600" y="2871400"/>
            <a:ext cx="3644000" cy="17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43" name="Google Shape;143;p26"/>
          <p:cNvSpPr txBox="1">
            <a:spLocks noGrp="1"/>
          </p:cNvSpPr>
          <p:nvPr>
            <p:ph type="subTitle" idx="1"/>
          </p:nvPr>
        </p:nvSpPr>
        <p:spPr>
          <a:xfrm>
            <a:off x="7578033" y="2880200"/>
            <a:ext cx="3644000" cy="17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26"/>
          <p:cNvSpPr txBox="1">
            <a:spLocks noGrp="1"/>
          </p:cNvSpPr>
          <p:nvPr>
            <p:ph type="subTitle" idx="2"/>
          </p:nvPr>
        </p:nvSpPr>
        <p:spPr>
          <a:xfrm>
            <a:off x="3547533" y="4662733"/>
            <a:ext cx="2810000" cy="6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 Black"/>
              <a:buNone/>
              <a:defRPr sz="1600">
                <a:solidFill>
                  <a:schemeClr val="lt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6"/>
          <p:cNvSpPr txBox="1">
            <a:spLocks noGrp="1"/>
          </p:cNvSpPr>
          <p:nvPr>
            <p:ph type="subTitle" idx="3"/>
          </p:nvPr>
        </p:nvSpPr>
        <p:spPr>
          <a:xfrm>
            <a:off x="8008333" y="4662733"/>
            <a:ext cx="2810000" cy="6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 Black"/>
              <a:buNone/>
              <a:defRPr sz="1600">
                <a:solidFill>
                  <a:schemeClr val="lt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6"/>
          <p:cNvSpPr txBox="1">
            <a:spLocks noGrp="1"/>
          </p:cNvSpPr>
          <p:nvPr>
            <p:ph type="title" idx="4"/>
          </p:nvPr>
        </p:nvSpPr>
        <p:spPr>
          <a:xfrm>
            <a:off x="939700" y="726433"/>
            <a:ext cx="5349600" cy="7688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301750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26673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618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794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365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304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32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052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534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896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406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3" y="6858"/>
            <a:ext cx="12179808" cy="6851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53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9867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702927" y="110763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3853" y="1066545"/>
            <a:ext cx="4498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295618" y="1064052"/>
            <a:ext cx="92404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 the </a:t>
            </a:r>
            <a:r>
              <a:rPr lang="en-US" sz="24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 and </a:t>
            </a:r>
            <a:r>
              <a:rPr lang="en-US" sz="2400" b="1" dirty="0" smtClean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tick the </a:t>
            </a:r>
            <a:r>
              <a:rPr lang="en-US" sz="24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appropriate meanings of </a:t>
            </a:r>
            <a:r>
              <a:rPr lang="en-US" sz="2400" b="1" dirty="0" smtClean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</a:p>
          <a:p>
            <a:r>
              <a:rPr lang="en-US" sz="2400" b="1" dirty="0" smtClean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highlighted words.</a:t>
            </a:r>
            <a:endParaRPr lang="en-US" sz="2400" b="1" dirty="0">
              <a:solidFill>
                <a:srgbClr val="F265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5228559"/>
              </p:ext>
            </p:extLst>
          </p:nvPr>
        </p:nvGraphicFramePr>
        <p:xfrm>
          <a:off x="938763" y="2162829"/>
          <a:ext cx="10354308" cy="41224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771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771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764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responsibility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dirty="0" smtClean="0"/>
                        <a:t>a. duty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endParaRPr lang="en-US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dirty="0" smtClean="0"/>
                        <a:t>b. hobby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 bonds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a.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close connections</a:t>
                      </a:r>
                      <a:endParaRPr lang="en-US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b. </a:t>
                      </a:r>
                      <a:r>
                        <a:rPr lang="en-US" dirty="0" smtClean="0"/>
                        <a:t>common interests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1935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2. gratitude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a.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the feeling</a:t>
                      </a:r>
                      <a:r>
                        <a:rPr lang="en-US" baseline="0" dirty="0" smtClean="0"/>
                        <a:t> of being great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b. </a:t>
                      </a:r>
                      <a:r>
                        <a:rPr lang="en-US" dirty="0" smtClean="0"/>
                        <a:t>the feeling</a:t>
                      </a:r>
                      <a:r>
                        <a:rPr lang="en-US" baseline="0" dirty="0" smtClean="0"/>
                        <a:t> of being grateful</a:t>
                      </a:r>
                      <a:endParaRPr lang="en-US" dirty="0" smtClean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</a:t>
                      </a:r>
                      <a:r>
                        <a:rPr lang="en-US" baseline="0" dirty="0" smtClean="0"/>
                        <a:t> c</a:t>
                      </a:r>
                      <a:r>
                        <a:rPr lang="en-US" dirty="0" smtClean="0"/>
                        <a:t>haracter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a.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qualities that make a person</a:t>
                      </a:r>
                      <a:r>
                        <a:rPr lang="en-US" baseline="0" dirty="0" smtClean="0"/>
                        <a:t> the same as others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b. </a:t>
                      </a:r>
                      <a:r>
                        <a:rPr lang="en-US" dirty="0" smtClean="0"/>
                        <a:t>qualities that make a person</a:t>
                      </a:r>
                      <a:r>
                        <a:rPr lang="en-US" baseline="0" dirty="0" smtClean="0"/>
                        <a:t> different from others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266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3. strengthen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a.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make something stronger</a:t>
                      </a:r>
                      <a:endParaRPr lang="en-US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b. </a:t>
                      </a:r>
                      <a:r>
                        <a:rPr lang="en-US" dirty="0" smtClean="0"/>
                        <a:t>make something more</a:t>
                      </a:r>
                      <a:r>
                        <a:rPr lang="en-US" baseline="0" dirty="0" smtClean="0"/>
                        <a:t> difficult</a:t>
                      </a:r>
                      <a:endParaRPr lang="en-US" dirty="0" smtClean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9" name="Rectangle 18"/>
          <p:cNvSpPr/>
          <p:nvPr/>
        </p:nvSpPr>
        <p:spPr>
          <a:xfrm>
            <a:off x="502313" y="2469615"/>
            <a:ext cx="423080" cy="3821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505255" y="2956411"/>
            <a:ext cx="423080" cy="3821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491387" y="3851491"/>
            <a:ext cx="423080" cy="3821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491387" y="4327159"/>
            <a:ext cx="423080" cy="3821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502313" y="5142105"/>
            <a:ext cx="423080" cy="3821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502313" y="5617773"/>
            <a:ext cx="423080" cy="3821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5690737" y="2455640"/>
            <a:ext cx="423080" cy="3821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5693679" y="2942436"/>
            <a:ext cx="423080" cy="3821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5690804" y="3843616"/>
            <a:ext cx="423080" cy="3821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5693746" y="4330412"/>
            <a:ext cx="423080" cy="3821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BABA520-69C1-436D-BA63-5406DFF4D331}"/>
              </a:ext>
            </a:extLst>
          </p:cNvPr>
          <p:cNvSpPr txBox="1"/>
          <p:nvPr/>
        </p:nvSpPr>
        <p:spPr>
          <a:xfrm>
            <a:off x="542403" y="2378267"/>
            <a:ext cx="342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BABA520-69C1-436D-BA63-5406DFF4D331}"/>
              </a:ext>
            </a:extLst>
          </p:cNvPr>
          <p:cNvSpPr txBox="1"/>
          <p:nvPr/>
        </p:nvSpPr>
        <p:spPr>
          <a:xfrm>
            <a:off x="542403" y="4233628"/>
            <a:ext cx="342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BABA520-69C1-436D-BA63-5406DFF4D331}"/>
              </a:ext>
            </a:extLst>
          </p:cNvPr>
          <p:cNvSpPr txBox="1"/>
          <p:nvPr/>
        </p:nvSpPr>
        <p:spPr>
          <a:xfrm>
            <a:off x="570454" y="5040785"/>
            <a:ext cx="342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BABA520-69C1-436D-BA63-5406DFF4D331}"/>
              </a:ext>
            </a:extLst>
          </p:cNvPr>
          <p:cNvSpPr txBox="1"/>
          <p:nvPr/>
        </p:nvSpPr>
        <p:spPr>
          <a:xfrm>
            <a:off x="5744395" y="2390527"/>
            <a:ext cx="342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BABA520-69C1-436D-BA63-5406DFF4D331}"/>
              </a:ext>
            </a:extLst>
          </p:cNvPr>
          <p:cNvSpPr txBox="1"/>
          <p:nvPr/>
        </p:nvSpPr>
        <p:spPr>
          <a:xfrm>
            <a:off x="5770917" y="4234371"/>
            <a:ext cx="342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4E2DF1-1F8E-4FE5-856B-4EBF0FE36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8750" y="1215958"/>
            <a:ext cx="4449816" cy="570900"/>
          </a:xfrm>
          <a:solidFill>
            <a:srgbClr val="A3DBE1"/>
          </a:solidFill>
        </p:spPr>
        <p:txBody>
          <a:bodyPr/>
          <a:lstStyle/>
          <a:p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Vocabulary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9AECF61-DEAE-4B2D-8EFB-5005847C5ECC}"/>
              </a:ext>
            </a:extLst>
          </p:cNvPr>
          <p:cNvSpPr txBox="1"/>
          <p:nvPr/>
        </p:nvSpPr>
        <p:spPr>
          <a:xfrm>
            <a:off x="2017409" y="2288372"/>
            <a:ext cx="526421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</a:rPr>
              <a:t>responsible</a:t>
            </a:r>
            <a:r>
              <a:rPr lang="en-US" sz="2400" dirty="0"/>
              <a:t>  /</a:t>
            </a:r>
            <a:r>
              <a:rPr lang="en-US" sz="2400" dirty="0" err="1"/>
              <a:t>rɪˈ</a:t>
            </a:r>
            <a:r>
              <a:rPr lang="en-US" sz="2400" dirty="0" err="1" smtClean="0"/>
              <a:t>spɒnsəbəl</a:t>
            </a:r>
            <a:r>
              <a:rPr lang="en-US" sz="2400" dirty="0"/>
              <a:t>/ (adj)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</a:rPr>
              <a:t>gratitude</a:t>
            </a:r>
            <a:r>
              <a:rPr lang="en-US" sz="2400" dirty="0"/>
              <a:t> /ˈ</a:t>
            </a:r>
            <a:r>
              <a:rPr lang="en-US" sz="2400" dirty="0" err="1" smtClean="0"/>
              <a:t>ɡrætɪtʃuːd</a:t>
            </a:r>
            <a:r>
              <a:rPr lang="en-US" sz="2400" dirty="0"/>
              <a:t>/ (n)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</a:rPr>
              <a:t>strengthen</a:t>
            </a:r>
            <a:r>
              <a:rPr lang="en-US" sz="2400" dirty="0"/>
              <a:t>  /ˈ</a:t>
            </a:r>
            <a:r>
              <a:rPr lang="en-US" sz="2400" dirty="0" err="1" smtClean="0"/>
              <a:t>streŋ</a:t>
            </a:r>
            <a:r>
              <a:rPr lang="el-GR" sz="2400" dirty="0" smtClean="0"/>
              <a:t>θ</a:t>
            </a:r>
            <a:r>
              <a:rPr lang="en-US" sz="2400" dirty="0" err="1"/>
              <a:t>ən</a:t>
            </a:r>
            <a:r>
              <a:rPr lang="en-US" sz="2400" dirty="0"/>
              <a:t>/ (v)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</a:rPr>
              <a:t>bond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dirty="0"/>
              <a:t>/</a:t>
            </a:r>
            <a:r>
              <a:rPr lang="en-US" sz="2400" dirty="0" err="1"/>
              <a:t>bɒnd</a:t>
            </a:r>
            <a:r>
              <a:rPr lang="en-US" sz="2400" dirty="0"/>
              <a:t>/ (n)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</a:rPr>
              <a:t>character</a:t>
            </a:r>
            <a:r>
              <a:rPr lang="en-US" sz="2400" dirty="0"/>
              <a:t>  /ˈ</a:t>
            </a:r>
            <a:r>
              <a:rPr lang="en-US" sz="2400" dirty="0" err="1" smtClean="0"/>
              <a:t>kærəktər</a:t>
            </a:r>
            <a:r>
              <a:rPr lang="en-US" sz="2400" dirty="0"/>
              <a:t>/ (n)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EA59398-2BE6-4687-BD7B-87C26C170044}"/>
              </a:ext>
            </a:extLst>
          </p:cNvPr>
          <p:cNvSpPr txBox="1"/>
          <p:nvPr/>
        </p:nvSpPr>
        <p:spPr>
          <a:xfrm>
            <a:off x="7345464" y="2288372"/>
            <a:ext cx="301023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rgbClr val="1A4164"/>
                </a:solidFill>
              </a:rPr>
              <a:t>có</a:t>
            </a:r>
            <a:r>
              <a:rPr lang="en-US" sz="2400" dirty="0">
                <a:solidFill>
                  <a:srgbClr val="1A4164"/>
                </a:solidFill>
              </a:rPr>
              <a:t> </a:t>
            </a:r>
            <a:r>
              <a:rPr lang="en-US" sz="2400" dirty="0" err="1">
                <a:solidFill>
                  <a:srgbClr val="1A4164"/>
                </a:solidFill>
              </a:rPr>
              <a:t>trách</a:t>
            </a:r>
            <a:r>
              <a:rPr lang="en-US" sz="2400" dirty="0">
                <a:solidFill>
                  <a:srgbClr val="1A4164"/>
                </a:solidFill>
              </a:rPr>
              <a:t> </a:t>
            </a:r>
            <a:r>
              <a:rPr lang="en-US" sz="2400" dirty="0" err="1">
                <a:solidFill>
                  <a:srgbClr val="1A4164"/>
                </a:solidFill>
              </a:rPr>
              <a:t>nhiệm</a:t>
            </a:r>
            <a:endParaRPr lang="en-US" sz="2400" dirty="0">
              <a:solidFill>
                <a:srgbClr val="1A4164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rgbClr val="1A4164"/>
                </a:solidFill>
              </a:rPr>
              <a:t>lòng</a:t>
            </a:r>
            <a:r>
              <a:rPr lang="en-US" sz="2400" dirty="0">
                <a:solidFill>
                  <a:srgbClr val="1A4164"/>
                </a:solidFill>
              </a:rPr>
              <a:t> </a:t>
            </a:r>
            <a:r>
              <a:rPr lang="en-US" sz="2400" dirty="0" err="1">
                <a:solidFill>
                  <a:srgbClr val="1A4164"/>
                </a:solidFill>
              </a:rPr>
              <a:t>biết</a:t>
            </a:r>
            <a:r>
              <a:rPr lang="en-US" sz="2400" dirty="0">
                <a:solidFill>
                  <a:srgbClr val="1A4164"/>
                </a:solidFill>
              </a:rPr>
              <a:t> </a:t>
            </a:r>
            <a:r>
              <a:rPr lang="en-US" sz="2400" dirty="0" err="1">
                <a:solidFill>
                  <a:srgbClr val="1A4164"/>
                </a:solidFill>
              </a:rPr>
              <a:t>ơn</a:t>
            </a:r>
            <a:endParaRPr lang="en-US" sz="2400" dirty="0">
              <a:solidFill>
                <a:srgbClr val="1A4164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rgbClr val="1A4164"/>
                </a:solidFill>
              </a:rPr>
              <a:t>củng</a:t>
            </a:r>
            <a:r>
              <a:rPr lang="en-US" sz="2400" dirty="0">
                <a:solidFill>
                  <a:srgbClr val="1A4164"/>
                </a:solidFill>
              </a:rPr>
              <a:t> </a:t>
            </a:r>
            <a:r>
              <a:rPr lang="en-US" sz="2400" dirty="0" err="1">
                <a:solidFill>
                  <a:srgbClr val="1A4164"/>
                </a:solidFill>
              </a:rPr>
              <a:t>cố</a:t>
            </a:r>
            <a:r>
              <a:rPr lang="en-US" sz="2400" dirty="0">
                <a:solidFill>
                  <a:srgbClr val="1A4164"/>
                </a:solidFill>
              </a:rPr>
              <a:t>, </a:t>
            </a:r>
            <a:r>
              <a:rPr lang="en-US" sz="2400" dirty="0" err="1">
                <a:solidFill>
                  <a:srgbClr val="1A4164"/>
                </a:solidFill>
              </a:rPr>
              <a:t>làm</a:t>
            </a:r>
            <a:r>
              <a:rPr lang="en-US" sz="2400" dirty="0">
                <a:solidFill>
                  <a:srgbClr val="1A4164"/>
                </a:solidFill>
              </a:rPr>
              <a:t> </a:t>
            </a:r>
            <a:r>
              <a:rPr lang="en-US" sz="2400" dirty="0" err="1">
                <a:solidFill>
                  <a:srgbClr val="1A4164"/>
                </a:solidFill>
              </a:rPr>
              <a:t>mạnh</a:t>
            </a:r>
            <a:endParaRPr lang="en-US" sz="2400" dirty="0">
              <a:solidFill>
                <a:srgbClr val="1A4164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rgbClr val="1A4164"/>
                </a:solidFill>
              </a:rPr>
              <a:t>mối</a:t>
            </a:r>
            <a:r>
              <a:rPr lang="en-US" sz="2400" dirty="0">
                <a:solidFill>
                  <a:srgbClr val="1A4164"/>
                </a:solidFill>
              </a:rPr>
              <a:t> </a:t>
            </a:r>
            <a:r>
              <a:rPr lang="en-US" sz="2400" dirty="0" err="1">
                <a:solidFill>
                  <a:srgbClr val="1A4164"/>
                </a:solidFill>
              </a:rPr>
              <a:t>liên</a:t>
            </a:r>
            <a:r>
              <a:rPr lang="en-US" sz="2400" dirty="0">
                <a:solidFill>
                  <a:srgbClr val="1A4164"/>
                </a:solidFill>
              </a:rPr>
              <a:t> </a:t>
            </a:r>
            <a:r>
              <a:rPr lang="en-US" sz="2400" dirty="0" err="1">
                <a:solidFill>
                  <a:srgbClr val="1A4164"/>
                </a:solidFill>
              </a:rPr>
              <a:t>kết</a:t>
            </a:r>
            <a:endParaRPr lang="en-US" sz="2400" dirty="0">
              <a:solidFill>
                <a:srgbClr val="1A4164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rgbClr val="1A4164"/>
                </a:solidFill>
              </a:rPr>
              <a:t>tính</a:t>
            </a:r>
            <a:r>
              <a:rPr lang="en-US" sz="2400" dirty="0">
                <a:solidFill>
                  <a:srgbClr val="1A4164"/>
                </a:solidFill>
              </a:rPr>
              <a:t> </a:t>
            </a:r>
            <a:r>
              <a:rPr lang="en-US" sz="2400" dirty="0" err="1">
                <a:solidFill>
                  <a:srgbClr val="1A4164"/>
                </a:solidFill>
              </a:rPr>
              <a:t>cách</a:t>
            </a:r>
            <a:endParaRPr lang="en-US" sz="2400" dirty="0">
              <a:solidFill>
                <a:srgbClr val="1A4164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986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0242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632AAC8F-0BC3-43C3-BB2B-47BB6827BCC9}"/>
              </a:ext>
            </a:extLst>
          </p:cNvPr>
          <p:cNvSpPr txBox="1"/>
          <p:nvPr/>
        </p:nvSpPr>
        <p:spPr>
          <a:xfrm>
            <a:off x="1205533" y="2002564"/>
            <a:ext cx="10304059" cy="42314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600" dirty="0"/>
              <a:t>What do most people think about housework?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600" dirty="0"/>
              <a:t>Why don’t many parents make their children do housework?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600" dirty="0"/>
              <a:t>What are some important life skills children can learn when doing housework?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600" dirty="0"/>
              <a:t>What do children learn as they finish household tasks that they don't enjoy?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600" dirty="0"/>
              <a:t>Why does sharing housework strengthen family bonds?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9867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02927" y="110763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3853" y="1066545"/>
            <a:ext cx="4498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295618" y="1064052"/>
            <a:ext cx="92404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 </a:t>
            </a:r>
            <a:r>
              <a:rPr lang="en-US" sz="24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text again and answer the </a:t>
            </a:r>
            <a:r>
              <a:rPr lang="en-US" sz="2400" b="1" dirty="0" smtClean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questions.</a:t>
            </a:r>
            <a:endParaRPr lang="en-US" sz="2400" b="1" dirty="0">
              <a:solidFill>
                <a:srgbClr val="F265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4"/>
          <p:cNvSpPr txBox="1">
            <a:spLocks noGrp="1"/>
          </p:cNvSpPr>
          <p:nvPr>
            <p:ph type="body" idx="1"/>
          </p:nvPr>
        </p:nvSpPr>
        <p:spPr>
          <a:xfrm>
            <a:off x="1295618" y="1717049"/>
            <a:ext cx="7484940" cy="548391"/>
          </a:xfrm>
          <a:prstGeom prst="rect">
            <a:avLst/>
          </a:prstGeom>
          <a:solidFill>
            <a:schemeClr val="bg1"/>
          </a:solidFill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0" indent="0">
              <a:spcAft>
                <a:spcPts val="1200"/>
              </a:spcAft>
              <a:buClr>
                <a:schemeClr val="dk1"/>
              </a:buClr>
              <a:buSzPct val="100000"/>
              <a:buNone/>
            </a:pPr>
            <a:r>
              <a:rPr lang="en-US" sz="2600" dirty="0">
                <a:solidFill>
                  <a:schemeClr val="tx1">
                    <a:lumMod val="50000"/>
                  </a:schemeClr>
                </a:solidFill>
                <a:latin typeface="+mn-lt"/>
                <a:ea typeface="Montserrat Medium"/>
                <a:cs typeface="Montserrat Medium"/>
                <a:sym typeface="Montserrat Medium"/>
              </a:rPr>
              <a:t>1. What do most people think about housework?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CFCB95-1E93-41E2-9453-699D04A30E97}"/>
              </a:ext>
            </a:extLst>
          </p:cNvPr>
          <p:cNvSpPr txBox="1"/>
          <p:nvPr/>
        </p:nvSpPr>
        <p:spPr>
          <a:xfrm>
            <a:off x="1426044" y="2282107"/>
            <a:ext cx="7485149" cy="8925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005864"/>
                </a:solidFill>
                <a:cs typeface="Mongolian Baiti" panose="03000500000000000000" pitchFamily="66" charset="0"/>
                <a:sym typeface="Wingdings" panose="05000000000000000000" pitchFamily="2" charset="2"/>
              </a:rPr>
              <a:t>  Most people think that housework is boring and is the responsibility of wives and mothers only.</a:t>
            </a:r>
            <a:endParaRPr lang="en-US" sz="2600" i="1" dirty="0">
              <a:solidFill>
                <a:srgbClr val="005864"/>
              </a:solidFill>
              <a:cs typeface="Mongolian Baiti" panose="03000500000000000000" pitchFamily="66" charset="0"/>
            </a:endParaRPr>
          </a:p>
        </p:txBody>
      </p:sp>
      <p:sp>
        <p:nvSpPr>
          <p:cNvPr id="7" name="Google Shape;188;p34">
            <a:extLst>
              <a:ext uri="{FF2B5EF4-FFF2-40B4-BE49-F238E27FC236}">
                <a16:creationId xmlns:a16="http://schemas.microsoft.com/office/drawing/2014/main" id="{F21AE3AD-DCA4-47F7-9AF1-0ECA90A90F00}"/>
              </a:ext>
            </a:extLst>
          </p:cNvPr>
          <p:cNvSpPr txBox="1">
            <a:spLocks/>
          </p:cNvSpPr>
          <p:nvPr/>
        </p:nvSpPr>
        <p:spPr>
          <a:xfrm>
            <a:off x="1295618" y="3159185"/>
            <a:ext cx="8667248" cy="5483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Lato"/>
              <a:buChar char="●"/>
              <a:defRPr sz="12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ato"/>
              <a:buChar char="○"/>
              <a:defRPr sz="12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ato"/>
              <a:buChar char="■"/>
              <a:defRPr sz="12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ato"/>
              <a:buChar char="●"/>
              <a:defRPr sz="12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ato"/>
              <a:buChar char="○"/>
              <a:defRPr sz="12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ato"/>
              <a:buChar char="■"/>
              <a:defRPr sz="12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ato"/>
              <a:buChar char="●"/>
              <a:defRPr sz="12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ato"/>
              <a:buChar char="○"/>
              <a:defRPr sz="12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800"/>
              <a:buFont typeface="Lato"/>
              <a:buChar char="■"/>
              <a:defRPr sz="12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>
              <a:spcAft>
                <a:spcPts val="1200"/>
              </a:spcAft>
              <a:buClr>
                <a:schemeClr val="dk1"/>
              </a:buClr>
              <a:buSzPct val="100000"/>
              <a:buNone/>
            </a:pPr>
            <a:r>
              <a:rPr lang="en-US" sz="2600" dirty="0">
                <a:solidFill>
                  <a:schemeClr val="tx1">
                    <a:lumMod val="50000"/>
                  </a:schemeClr>
                </a:solidFill>
                <a:latin typeface="+mn-lt"/>
                <a:ea typeface="Montserrat Medium"/>
                <a:cs typeface="Montserrat Medium"/>
                <a:sym typeface="Montserrat Medium"/>
              </a:rPr>
              <a:t>2. Why don’t many parents make their children do housework?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039908-8323-48EB-8DEB-FBA9C2254C1B}"/>
              </a:ext>
            </a:extLst>
          </p:cNvPr>
          <p:cNvSpPr txBox="1"/>
          <p:nvPr/>
        </p:nvSpPr>
        <p:spPr>
          <a:xfrm>
            <a:off x="1426253" y="3819313"/>
            <a:ext cx="7484940" cy="8925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006673"/>
                </a:solidFill>
                <a:cs typeface="Mongolian Baiti" panose="03000500000000000000" pitchFamily="66" charset="0"/>
                <a:sym typeface="Wingdings" panose="05000000000000000000" pitchFamily="2" charset="2"/>
              </a:rPr>
              <a:t>  They want to give their children more time to play or study.</a:t>
            </a:r>
            <a:endParaRPr lang="en-US" sz="2600" i="1" dirty="0">
              <a:solidFill>
                <a:srgbClr val="006673"/>
              </a:solidFill>
              <a:cs typeface="Mongolian Baiti" panose="03000500000000000000" pitchFamily="66" charset="0"/>
            </a:endParaRPr>
          </a:p>
        </p:txBody>
      </p:sp>
      <p:sp>
        <p:nvSpPr>
          <p:cNvPr id="9" name="Google Shape;188;p34">
            <a:extLst>
              <a:ext uri="{FF2B5EF4-FFF2-40B4-BE49-F238E27FC236}">
                <a16:creationId xmlns:a16="http://schemas.microsoft.com/office/drawing/2014/main" id="{45C67417-3954-41B3-8B6A-AC9BDDE8A6A5}"/>
              </a:ext>
            </a:extLst>
          </p:cNvPr>
          <p:cNvSpPr txBox="1">
            <a:spLocks/>
          </p:cNvSpPr>
          <p:nvPr/>
        </p:nvSpPr>
        <p:spPr>
          <a:xfrm>
            <a:off x="1295409" y="4711865"/>
            <a:ext cx="8762991" cy="7751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Lato"/>
              <a:buChar char="●"/>
              <a:defRPr sz="12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ato"/>
              <a:buChar char="○"/>
              <a:defRPr sz="12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ato"/>
              <a:buChar char="■"/>
              <a:defRPr sz="12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ato"/>
              <a:buChar char="●"/>
              <a:defRPr sz="12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ato"/>
              <a:buChar char="○"/>
              <a:defRPr sz="12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ato"/>
              <a:buChar char="■"/>
              <a:defRPr sz="12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ato"/>
              <a:buChar char="●"/>
              <a:defRPr sz="12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ato"/>
              <a:buChar char="○"/>
              <a:defRPr sz="12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800"/>
              <a:buFont typeface="Lato"/>
              <a:buChar char="■"/>
              <a:defRPr sz="12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>
              <a:spcAft>
                <a:spcPts val="1200"/>
              </a:spcAft>
              <a:buClr>
                <a:schemeClr val="dk1"/>
              </a:buClr>
              <a:buSzPct val="100000"/>
              <a:buNone/>
            </a:pPr>
            <a:r>
              <a:rPr lang="en-US" sz="2600" dirty="0">
                <a:solidFill>
                  <a:schemeClr val="tx1">
                    <a:lumMod val="50000"/>
                  </a:schemeClr>
                </a:solidFill>
                <a:latin typeface="+mn-lt"/>
                <a:ea typeface="Montserrat Medium"/>
                <a:cs typeface="Montserrat Medium"/>
                <a:sym typeface="Montserrat Medium"/>
              </a:rPr>
              <a:t>3. What are some important life skills children can learn when doing housework?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4F8096C-CA3F-4B1B-8F46-50A30DA3069E}"/>
              </a:ext>
            </a:extLst>
          </p:cNvPr>
          <p:cNvSpPr txBox="1"/>
          <p:nvPr/>
        </p:nvSpPr>
        <p:spPr>
          <a:xfrm>
            <a:off x="1426252" y="5716154"/>
            <a:ext cx="7484941" cy="8925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006673"/>
                </a:solidFill>
                <a:cs typeface="Mongolian Baiti" panose="03000500000000000000" pitchFamily="66" charset="0"/>
                <a:sym typeface="Wingdings" panose="05000000000000000000" pitchFamily="2" charset="2"/>
              </a:rPr>
              <a:t>  These are doing the laundry, cleaning the house, and taking care of others.</a:t>
            </a:r>
            <a:endParaRPr lang="en-US" sz="2600" i="1" dirty="0">
              <a:solidFill>
                <a:srgbClr val="006673"/>
              </a:solidFill>
              <a:cs typeface="Mongolian Baiti" panose="03000500000000000000" pitchFamily="66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9867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702927" y="110763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rgbClr val="048DA4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3853" y="1066545"/>
            <a:ext cx="4498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295618" y="1064052"/>
            <a:ext cx="92404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 </a:t>
            </a:r>
            <a:r>
              <a:rPr lang="en-US" sz="24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text again and answer the </a:t>
            </a:r>
            <a:r>
              <a:rPr lang="en-US" sz="2400" b="1" dirty="0" smtClean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questions.</a:t>
            </a:r>
            <a:endParaRPr lang="en-US" sz="2400" b="1" dirty="0">
              <a:solidFill>
                <a:srgbClr val="F265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" grpId="0" build="p"/>
      <p:bldP spid="3" grpId="0" animBg="1"/>
      <p:bldP spid="7" grpId="0" build="p"/>
      <p:bldP spid="8" grpId="0" animBg="1"/>
      <p:bldP spid="9" grpId="0" build="p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88;p34">
            <a:extLst>
              <a:ext uri="{FF2B5EF4-FFF2-40B4-BE49-F238E27FC236}">
                <a16:creationId xmlns:a16="http://schemas.microsoft.com/office/drawing/2014/main" id="{9B7F875E-C0E5-44FB-AEDF-0E9D46ACF96D}"/>
              </a:ext>
            </a:extLst>
          </p:cNvPr>
          <p:cNvSpPr txBox="1">
            <a:spLocks/>
          </p:cNvSpPr>
          <p:nvPr/>
        </p:nvSpPr>
        <p:spPr>
          <a:xfrm>
            <a:off x="1061197" y="2019353"/>
            <a:ext cx="10894242" cy="666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Lato"/>
              <a:buChar char="●"/>
              <a:defRPr sz="12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ato"/>
              <a:buChar char="○"/>
              <a:defRPr sz="12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ato"/>
              <a:buChar char="■"/>
              <a:defRPr sz="12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ato"/>
              <a:buChar char="●"/>
              <a:defRPr sz="12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ato"/>
              <a:buChar char="○"/>
              <a:defRPr sz="12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ato"/>
              <a:buChar char="■"/>
              <a:defRPr sz="12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ato"/>
              <a:buChar char="●"/>
              <a:defRPr sz="12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ato"/>
              <a:buChar char="○"/>
              <a:defRPr sz="12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800"/>
              <a:buFont typeface="Lato"/>
              <a:buChar char="■"/>
              <a:defRPr sz="12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>
              <a:spcAft>
                <a:spcPts val="1200"/>
              </a:spcAft>
              <a:buClr>
                <a:schemeClr val="dk1"/>
              </a:buClr>
              <a:buSzPct val="100000"/>
              <a:buNone/>
            </a:pPr>
            <a:r>
              <a:rPr lang="en-US" sz="2600" dirty="0">
                <a:solidFill>
                  <a:schemeClr val="tx1">
                    <a:lumMod val="50000"/>
                  </a:schemeClr>
                </a:solidFill>
                <a:latin typeface="+mn-lt"/>
                <a:ea typeface="Montserrat Medium"/>
                <a:cs typeface="Montserrat Medium"/>
                <a:sym typeface="Montserrat Medium"/>
              </a:rPr>
              <a:t>4. What do children learn as they finish household tasks that they don't enjoy?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8B26DE3-654A-4FEC-9632-B003A01288C5}"/>
              </a:ext>
            </a:extLst>
          </p:cNvPr>
          <p:cNvSpPr txBox="1"/>
          <p:nvPr/>
        </p:nvSpPr>
        <p:spPr>
          <a:xfrm>
            <a:off x="1061197" y="2686053"/>
            <a:ext cx="7477398" cy="8925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006673"/>
                </a:solidFill>
                <a:cs typeface="Mongolian Baiti" panose="03000500000000000000" pitchFamily="66" charset="0"/>
                <a:sym typeface="Wingdings" panose="05000000000000000000" pitchFamily="2" charset="2"/>
              </a:rPr>
              <a:t>  They learn that they have to try to finish their tasks even though they do not enjoy doing them</a:t>
            </a:r>
            <a:endParaRPr lang="en-US" sz="2600" i="1" dirty="0">
              <a:solidFill>
                <a:srgbClr val="006673"/>
              </a:solidFill>
              <a:cs typeface="Mongolian Baiti" panose="03000500000000000000" pitchFamily="66" charset="0"/>
            </a:endParaRPr>
          </a:p>
        </p:txBody>
      </p:sp>
      <p:sp>
        <p:nvSpPr>
          <p:cNvPr id="13" name="Google Shape;188;p34">
            <a:extLst>
              <a:ext uri="{FF2B5EF4-FFF2-40B4-BE49-F238E27FC236}">
                <a16:creationId xmlns:a16="http://schemas.microsoft.com/office/drawing/2014/main" id="{F0899078-DE99-4813-94FD-2568A7B6D333}"/>
              </a:ext>
            </a:extLst>
          </p:cNvPr>
          <p:cNvSpPr txBox="1">
            <a:spLocks/>
          </p:cNvSpPr>
          <p:nvPr/>
        </p:nvSpPr>
        <p:spPr>
          <a:xfrm>
            <a:off x="1061197" y="3776991"/>
            <a:ext cx="9843363" cy="5483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Lato"/>
              <a:buChar char="●"/>
              <a:defRPr sz="12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ato"/>
              <a:buChar char="○"/>
              <a:defRPr sz="12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ato"/>
              <a:buChar char="■"/>
              <a:defRPr sz="12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ato"/>
              <a:buChar char="●"/>
              <a:defRPr sz="12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ato"/>
              <a:buChar char="○"/>
              <a:defRPr sz="12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ato"/>
              <a:buChar char="■"/>
              <a:defRPr sz="12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ato"/>
              <a:buChar char="●"/>
              <a:defRPr sz="12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ato"/>
              <a:buChar char="○"/>
              <a:defRPr sz="12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800"/>
              <a:buFont typeface="Lato"/>
              <a:buChar char="■"/>
              <a:defRPr sz="12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>
              <a:spcAft>
                <a:spcPts val="1200"/>
              </a:spcAft>
              <a:buClr>
                <a:schemeClr val="dk1"/>
              </a:buClr>
              <a:buSzPct val="100000"/>
              <a:buNone/>
            </a:pPr>
            <a:r>
              <a:rPr lang="en-US" sz="2600" dirty="0">
                <a:solidFill>
                  <a:schemeClr val="tx1">
                    <a:lumMod val="50000"/>
                  </a:schemeClr>
                </a:solidFill>
                <a:latin typeface="+mn-lt"/>
                <a:ea typeface="Montserrat Medium"/>
                <a:cs typeface="Montserrat Medium"/>
                <a:sym typeface="Montserrat Medium"/>
              </a:rPr>
              <a:t>5. Why does sharing housework strengthen family bonds?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80CCA90-6D3D-45D2-BA3C-EB4219A63336}"/>
              </a:ext>
            </a:extLst>
          </p:cNvPr>
          <p:cNvSpPr txBox="1"/>
          <p:nvPr/>
        </p:nvSpPr>
        <p:spPr>
          <a:xfrm>
            <a:off x="979861" y="4569934"/>
            <a:ext cx="10307387" cy="169277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006673"/>
                </a:solidFill>
                <a:cs typeface="Mongolian Baiti" panose="03000500000000000000" pitchFamily="66" charset="0"/>
                <a:sym typeface="Wingdings" panose="05000000000000000000" pitchFamily="2" charset="2"/>
              </a:rPr>
              <a:t>  Because children learn to appreciate all the hard work their parents do around the house for them. </a:t>
            </a:r>
          </a:p>
          <a:p>
            <a:r>
              <a:rPr lang="en-US" sz="2600" dirty="0">
                <a:solidFill>
                  <a:srgbClr val="006673"/>
                </a:solidFill>
                <a:cs typeface="Mongolian Baiti" panose="03000500000000000000" pitchFamily="66" charset="0"/>
                <a:sym typeface="Wingdings" panose="05000000000000000000" pitchFamily="2" charset="2"/>
              </a:rPr>
              <a:t>They also start treating doing household chores as special moments shared with their parents.</a:t>
            </a:r>
            <a:endParaRPr lang="en-US" sz="2600" i="1" dirty="0">
              <a:solidFill>
                <a:srgbClr val="006673"/>
              </a:solidFill>
              <a:cs typeface="Mongolian Baiti" panose="03000500000000000000" pitchFamily="66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9867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702927" y="110763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rgbClr val="048DA4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3853" y="1066545"/>
            <a:ext cx="4498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295618" y="1064052"/>
            <a:ext cx="92404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 </a:t>
            </a:r>
            <a:r>
              <a:rPr lang="en-US" sz="24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text again and answer the </a:t>
            </a:r>
            <a:r>
              <a:rPr lang="en-US" sz="2400" b="1" dirty="0" smtClean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questions.</a:t>
            </a:r>
            <a:endParaRPr lang="en-US" sz="2400" b="1" dirty="0">
              <a:solidFill>
                <a:srgbClr val="F265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8028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2" grpId="0" animBg="1"/>
      <p:bldP spid="13" grpId="0" build="p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1380963" y="982942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525144" y="1767378"/>
            <a:ext cx="1950733" cy="81544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6673"/>
                </a:solidFill>
              </a:rPr>
              <a:t>PRE-READING 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231345" y="2911685"/>
            <a:ext cx="1950733" cy="85498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6673"/>
                </a:solidFill>
              </a:rPr>
              <a:t>WHILE-READING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555887" y="958485"/>
            <a:ext cx="4424966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dirty="0" smtClean="0">
                <a:solidFill>
                  <a:schemeClr val="tx1"/>
                </a:solidFill>
              </a:rPr>
              <a:t>GAME: Who’s </a:t>
            </a:r>
            <a:r>
              <a:rPr lang="en-US" dirty="0">
                <a:solidFill>
                  <a:schemeClr val="tx1"/>
                </a:solidFill>
              </a:rPr>
              <a:t>in charge?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576005" y="1793232"/>
            <a:ext cx="4404849" cy="7895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Task 1: </a:t>
            </a:r>
            <a:r>
              <a:rPr lang="en-US" dirty="0" smtClean="0">
                <a:solidFill>
                  <a:schemeClr val="tx1"/>
                </a:solidFill>
              </a:rPr>
              <a:t>Look </a:t>
            </a:r>
            <a:r>
              <a:rPr lang="en-US" dirty="0">
                <a:solidFill>
                  <a:schemeClr val="tx1"/>
                </a:solidFill>
              </a:rPr>
              <a:t>at the picture and answer the questions.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615088" y="4341096"/>
            <a:ext cx="4365765" cy="71020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Task 4</a:t>
            </a:r>
            <a:r>
              <a:rPr lang="en-US" dirty="0" smtClean="0">
                <a:solidFill>
                  <a:schemeClr val="tx1"/>
                </a:solidFill>
              </a:rPr>
              <a:t>: </a:t>
            </a:r>
            <a:r>
              <a:rPr lang="en-US" dirty="0">
                <a:solidFill>
                  <a:schemeClr val="tx1"/>
                </a:solidFill>
              </a:rPr>
              <a:t>Discuss the </a:t>
            </a:r>
            <a:r>
              <a:rPr lang="en-US" dirty="0" smtClean="0">
                <a:solidFill>
                  <a:schemeClr val="tx1"/>
                </a:solidFill>
              </a:rPr>
              <a:t>question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3264730" y="1310644"/>
            <a:ext cx="1235781" cy="45673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1"/>
            <a:endCxn id="24" idx="0"/>
          </p:cNvCxnSpPr>
          <p:nvPr/>
        </p:nvCxnSpPr>
        <p:spPr>
          <a:xfrm rot="10800000" flipV="1">
            <a:off x="2206712" y="2175099"/>
            <a:ext cx="1318432" cy="736586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3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2925381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580309" y="361347"/>
            <a:ext cx="29253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         READING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A4612736-55D0-B94D-A427-243A14D65D7B}"/>
              </a:ext>
            </a:extLst>
          </p:cNvPr>
          <p:cNvSpPr/>
          <p:nvPr/>
        </p:nvSpPr>
        <p:spPr>
          <a:xfrm>
            <a:off x="3633640" y="4341096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6673"/>
                </a:solidFill>
              </a:rPr>
              <a:t>POST-READING</a:t>
            </a:r>
            <a:endParaRPr lang="en-GB" b="1" dirty="0">
              <a:solidFill>
                <a:srgbClr val="006673"/>
              </a:solidFill>
            </a:endParaRPr>
          </a:p>
        </p:txBody>
      </p:sp>
      <p:cxnSp>
        <p:nvCxnSpPr>
          <p:cNvPr id="33" name="Curved Connector 32">
            <a:extLst>
              <a:ext uri="{FF2B5EF4-FFF2-40B4-BE49-F238E27FC236}">
                <a16:creationId xmlns:a16="http://schemas.microsoft.com/office/drawing/2014/main" id="{F28ADC37-27E7-A243-B9C2-D937CD1408A2}"/>
              </a:ext>
            </a:extLst>
          </p:cNvPr>
          <p:cNvCxnSpPr>
            <a:stCxn id="24" idx="3"/>
            <a:endCxn id="21" idx="0"/>
          </p:cNvCxnSpPr>
          <p:nvPr/>
        </p:nvCxnSpPr>
        <p:spPr>
          <a:xfrm>
            <a:off x="3182078" y="3339178"/>
            <a:ext cx="1426929" cy="1001918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E0B8101B-45C5-274A-AF32-C25957F165F1}"/>
              </a:ext>
            </a:extLst>
          </p:cNvPr>
          <p:cNvSpPr/>
          <p:nvPr/>
        </p:nvSpPr>
        <p:spPr>
          <a:xfrm>
            <a:off x="6592035" y="2911685"/>
            <a:ext cx="4388818" cy="110054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 Read </a:t>
            </a:r>
            <a:r>
              <a:rPr lang="en-US" dirty="0" smtClean="0">
                <a:solidFill>
                  <a:schemeClr val="tx1"/>
                </a:solidFill>
              </a:rPr>
              <a:t>and tick.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3: Read the text again and answer the questions.</a:t>
            </a:r>
          </a:p>
        </p:txBody>
      </p:sp>
    </p:spTree>
    <p:extLst>
      <p:ext uri="{BB962C8B-B14F-4D97-AF65-F5344CB8AC3E}">
        <p14:creationId xmlns:p14="http://schemas.microsoft.com/office/powerpoint/2010/main" val="24526569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264;p40">
            <a:extLst>
              <a:ext uri="{FF2B5EF4-FFF2-40B4-BE49-F238E27FC236}">
                <a16:creationId xmlns:a16="http://schemas.microsoft.com/office/drawing/2014/main" id="{559BB58F-420D-4940-BAAE-AA378DC07FAC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5318747" y="2283856"/>
            <a:ext cx="6691679" cy="2334772"/>
          </a:xfrm>
          <a:prstGeom prst="rect">
            <a:avLst/>
          </a:prstGeom>
        </p:spPr>
        <p:txBody>
          <a:bodyPr spcFirstLastPara="1" vert="horz" wrap="square" lIns="548625" tIns="548625" rIns="548625" bIns="548625" rtlCol="0" anchor="ctr" anchorCtr="0">
            <a:noAutofit/>
          </a:bodyPr>
          <a:lstStyle/>
          <a:p>
            <a:pPr marL="0" indent="0">
              <a:spcAft>
                <a:spcPts val="1800"/>
              </a:spcAft>
              <a:buClr>
                <a:schemeClr val="dk1"/>
              </a:buClr>
              <a:buSzPts val="1100"/>
            </a:pPr>
            <a:r>
              <a:rPr lang="en-US" sz="3200" dirty="0" smtClean="0">
                <a:solidFill>
                  <a:srgbClr val="005864"/>
                </a:solidFill>
              </a:rPr>
              <a:t>What </a:t>
            </a:r>
            <a:r>
              <a:rPr lang="en-US" sz="3200" dirty="0">
                <a:solidFill>
                  <a:srgbClr val="005864"/>
                </a:solidFill>
              </a:rPr>
              <a:t>benefits do you think you can get from sharing housework?</a:t>
            </a:r>
            <a:endParaRPr sz="3200" dirty="0">
              <a:solidFill>
                <a:srgbClr val="005864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POST-READING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02927" y="110763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3853" y="1066545"/>
            <a:ext cx="4498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295618" y="1064052"/>
            <a:ext cx="92404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 in pairs. Discuss the question.</a:t>
            </a:r>
            <a:endParaRPr lang="en-US" sz="2400" b="1" dirty="0">
              <a:solidFill>
                <a:srgbClr val="F265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454165A-FAB9-4E69-B510-4A5F3C4F938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9236" t="15368" r="16102" b="6592"/>
          <a:stretch/>
        </p:blipFill>
        <p:spPr>
          <a:xfrm>
            <a:off x="1448761" y="1873787"/>
            <a:ext cx="3869986" cy="47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07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1380963" y="982942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525144" y="1767378"/>
            <a:ext cx="1950733" cy="81544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6673"/>
                </a:solidFill>
              </a:rPr>
              <a:t>PRE-READING 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231345" y="2911685"/>
            <a:ext cx="1950733" cy="85498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6673"/>
                </a:solidFill>
              </a:rPr>
              <a:t>WHILE-READING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555887" y="958485"/>
            <a:ext cx="4424966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dirty="0" smtClean="0">
                <a:solidFill>
                  <a:schemeClr val="tx1"/>
                </a:solidFill>
              </a:rPr>
              <a:t>GAME: Who’s </a:t>
            </a:r>
            <a:r>
              <a:rPr lang="en-US" dirty="0">
                <a:solidFill>
                  <a:schemeClr val="tx1"/>
                </a:solidFill>
              </a:rPr>
              <a:t>in charge?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576005" y="1793232"/>
            <a:ext cx="4404849" cy="7895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Task 1: </a:t>
            </a:r>
            <a:r>
              <a:rPr lang="en-US" dirty="0" smtClean="0">
                <a:solidFill>
                  <a:schemeClr val="tx1"/>
                </a:solidFill>
              </a:rPr>
              <a:t>Look </a:t>
            </a:r>
            <a:r>
              <a:rPr lang="en-US" dirty="0">
                <a:solidFill>
                  <a:schemeClr val="tx1"/>
                </a:solidFill>
              </a:rPr>
              <a:t>at the picture and answer the questions.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615088" y="4341096"/>
            <a:ext cx="4365765" cy="71020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Task 4</a:t>
            </a:r>
            <a:r>
              <a:rPr lang="en-US" dirty="0" smtClean="0">
                <a:solidFill>
                  <a:schemeClr val="tx1"/>
                </a:solidFill>
              </a:rPr>
              <a:t>: </a:t>
            </a:r>
            <a:r>
              <a:rPr lang="en-US" dirty="0">
                <a:solidFill>
                  <a:schemeClr val="tx1"/>
                </a:solidFill>
              </a:rPr>
              <a:t>Discuss the </a:t>
            </a:r>
            <a:r>
              <a:rPr lang="en-US" dirty="0" smtClean="0">
                <a:solidFill>
                  <a:schemeClr val="tx1"/>
                </a:solidFill>
              </a:rPr>
              <a:t>question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3264730" y="1310644"/>
            <a:ext cx="1235781" cy="45673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1"/>
            <a:endCxn id="24" idx="0"/>
          </p:cNvCxnSpPr>
          <p:nvPr/>
        </p:nvCxnSpPr>
        <p:spPr>
          <a:xfrm rot="10800000" flipV="1">
            <a:off x="2206712" y="2175099"/>
            <a:ext cx="1318432" cy="736586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Curved Connector 29"/>
          <p:cNvCxnSpPr>
            <a:cxnSpLocks/>
            <a:stCxn id="21" idx="1"/>
            <a:endCxn id="31" idx="0"/>
          </p:cNvCxnSpPr>
          <p:nvPr/>
        </p:nvCxnSpPr>
        <p:spPr>
          <a:xfrm rot="10800000" flipV="1">
            <a:off x="2322846" y="4696199"/>
            <a:ext cx="1310795" cy="90444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1231345" y="5600643"/>
            <a:ext cx="2183000" cy="6661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6673"/>
                </a:solidFill>
              </a:rPr>
              <a:t>CONSOLIDATION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615088" y="5581830"/>
            <a:ext cx="4365765" cy="6849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Homework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3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2925381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580309" y="361347"/>
            <a:ext cx="29253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         READING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A4612736-55D0-B94D-A427-243A14D65D7B}"/>
              </a:ext>
            </a:extLst>
          </p:cNvPr>
          <p:cNvSpPr/>
          <p:nvPr/>
        </p:nvSpPr>
        <p:spPr>
          <a:xfrm>
            <a:off x="3633640" y="4341096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6673"/>
                </a:solidFill>
              </a:rPr>
              <a:t>POST-READING</a:t>
            </a:r>
            <a:endParaRPr lang="en-GB" b="1" dirty="0">
              <a:solidFill>
                <a:srgbClr val="006673"/>
              </a:solidFill>
            </a:endParaRPr>
          </a:p>
        </p:txBody>
      </p:sp>
      <p:cxnSp>
        <p:nvCxnSpPr>
          <p:cNvPr id="33" name="Curved Connector 32">
            <a:extLst>
              <a:ext uri="{FF2B5EF4-FFF2-40B4-BE49-F238E27FC236}">
                <a16:creationId xmlns:a16="http://schemas.microsoft.com/office/drawing/2014/main" id="{F28ADC37-27E7-A243-B9C2-D937CD1408A2}"/>
              </a:ext>
            </a:extLst>
          </p:cNvPr>
          <p:cNvCxnSpPr>
            <a:stCxn id="24" idx="3"/>
            <a:endCxn id="21" idx="0"/>
          </p:cNvCxnSpPr>
          <p:nvPr/>
        </p:nvCxnSpPr>
        <p:spPr>
          <a:xfrm>
            <a:off x="3182078" y="3339178"/>
            <a:ext cx="1426929" cy="1001918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E0B8101B-45C5-274A-AF32-C25957F165F1}"/>
              </a:ext>
            </a:extLst>
          </p:cNvPr>
          <p:cNvSpPr/>
          <p:nvPr/>
        </p:nvSpPr>
        <p:spPr>
          <a:xfrm>
            <a:off x="6592035" y="2911685"/>
            <a:ext cx="4388818" cy="110054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 Read </a:t>
            </a:r>
            <a:r>
              <a:rPr lang="en-US" dirty="0" smtClean="0">
                <a:solidFill>
                  <a:schemeClr val="tx1"/>
                </a:solidFill>
              </a:rPr>
              <a:t>and tick.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3: Read the text again and answer the questions.</a:t>
            </a:r>
          </a:p>
        </p:txBody>
      </p:sp>
    </p:spTree>
    <p:extLst>
      <p:ext uri="{BB962C8B-B14F-4D97-AF65-F5344CB8AC3E}">
        <p14:creationId xmlns:p14="http://schemas.microsoft.com/office/powerpoint/2010/main" val="30846112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8684594-0778-46CC-A6AA-01BEEF6372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62"/>
            <a:ext cx="12192000" cy="880278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702927" y="110763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3099" y="1039279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32847" y="13718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1358390" y="110763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40437" y="1899204"/>
            <a:ext cx="10750858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3200" dirty="0" smtClean="0"/>
              <a:t>What have we learnt today?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- Read for specific information in a text about the benefits of doing housework for children</a:t>
            </a:r>
            <a:br>
              <a:rPr lang="en-US" sz="2400" dirty="0"/>
            </a:br>
            <a:r>
              <a:rPr lang="en-US" sz="2400" dirty="0"/>
              <a:t>- Understand the topic-related words introduced in previous lessons</a:t>
            </a:r>
            <a:br>
              <a:rPr lang="en-US" sz="2400" dirty="0"/>
            </a:br>
            <a:r>
              <a:rPr lang="en-US" sz="2400" dirty="0"/>
              <a:t>- Use the topic-related words in meaningful contexts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3959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8A4690D4-BED2-4414-A159-D786E74D1CDB}"/>
              </a:ext>
            </a:extLst>
          </p:cNvPr>
          <p:cNvSpPr txBox="1"/>
          <p:nvPr/>
        </p:nvSpPr>
        <p:spPr>
          <a:xfrm>
            <a:off x="1613042" y="2055511"/>
            <a:ext cx="976044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3600" dirty="0"/>
              <a:t>Do exercises in the </a:t>
            </a:r>
            <a:r>
              <a:rPr lang="en-US" sz="3600" dirty="0" smtClean="0"/>
              <a:t>workbook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Prepare </a:t>
            </a:r>
            <a:r>
              <a:rPr lang="en-US" sz="3600" dirty="0"/>
              <a:t>for the next </a:t>
            </a:r>
            <a:r>
              <a:rPr lang="en-US" sz="3600" dirty="0" smtClean="0"/>
              <a:t>lesson: Speaking</a:t>
            </a:r>
            <a:endParaRPr lang="en-US" sz="3600" dirty="0"/>
          </a:p>
        </p:txBody>
      </p:sp>
      <p:sp>
        <p:nvSpPr>
          <p:cNvPr id="8" name="Rounded Rectangle 7"/>
          <p:cNvSpPr/>
          <p:nvPr/>
        </p:nvSpPr>
        <p:spPr>
          <a:xfrm>
            <a:off x="743871" y="111311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4043" y="1017463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399333" y="109351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684594-0778-46CC-A6AA-01BEEF6372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62"/>
            <a:ext cx="12192000" cy="8802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32847" y="13718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08687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25168" y="2805341"/>
            <a:ext cx="4506662" cy="627454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93475" y="381699"/>
            <a:ext cx="11825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5601C0-0307-40CF-BC94-87B6505FAC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81"/>
          <a:stretch/>
        </p:blipFill>
        <p:spPr>
          <a:xfrm>
            <a:off x="0" y="0"/>
            <a:ext cx="12192000" cy="218829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5DF77EB-655D-46EF-9E8B-FA2AF8707694}"/>
              </a:ext>
            </a:extLst>
          </p:cNvPr>
          <p:cNvSpPr txBox="1"/>
          <p:nvPr/>
        </p:nvSpPr>
        <p:spPr>
          <a:xfrm>
            <a:off x="1027615" y="401650"/>
            <a:ext cx="147885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3244105" y="716817"/>
            <a:ext cx="5785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FAMILY LIFE</a:t>
            </a:r>
            <a:endParaRPr lang="en-US" sz="3600" dirty="0">
              <a:solidFill>
                <a:schemeClr val="bg1"/>
              </a:solidFill>
              <a:latin typeface="UTM Facebook K&amp;T" pitchFamily="18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B47DCBC-9091-47D9-B368-F9923F624982}"/>
              </a:ext>
            </a:extLst>
          </p:cNvPr>
          <p:cNvSpPr txBox="1"/>
          <p:nvPr/>
        </p:nvSpPr>
        <p:spPr>
          <a:xfrm>
            <a:off x="5426503" y="2790736"/>
            <a:ext cx="4103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UTM Facebook K&amp;T" pitchFamily="18" charset="0"/>
              </a:rPr>
              <a:t>READING</a:t>
            </a:r>
            <a:endParaRPr lang="en-US" sz="3200" b="1" dirty="0">
              <a:solidFill>
                <a:schemeClr val="bg1"/>
              </a:solidFill>
              <a:latin typeface="UTM Facebook K&amp;T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167671" y="2805341"/>
            <a:ext cx="2878040" cy="627454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2027861" y="2823227"/>
            <a:ext cx="32082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48DA4"/>
                </a:solidFill>
                <a:latin typeface="Bookman Old Style" pitchFamily="18" charset="0"/>
              </a:rPr>
              <a:t>LESSON </a:t>
            </a:r>
            <a:r>
              <a:rPr lang="en-US" sz="3600" dirty="0" smtClean="0">
                <a:solidFill>
                  <a:srgbClr val="048DA4"/>
                </a:solidFill>
                <a:latin typeface="Bookman Old Style" pitchFamily="18" charset="0"/>
              </a:rPr>
              <a:t>3</a:t>
            </a:r>
            <a:endParaRPr lang="en-US" sz="3600" dirty="0">
              <a:solidFill>
                <a:srgbClr val="048DA4"/>
              </a:solidFill>
              <a:latin typeface="Bookman Old Style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D8C56F8-D453-4A83-912E-1743E8F3CBDF}"/>
              </a:ext>
            </a:extLst>
          </p:cNvPr>
          <p:cNvSpPr txBox="1"/>
          <p:nvPr/>
        </p:nvSpPr>
        <p:spPr>
          <a:xfrm>
            <a:off x="2937105" y="3750546"/>
            <a:ext cx="63994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FB7BD"/>
                </a:solidFill>
              </a:rPr>
              <a:t>Benefits of doing housework</a:t>
            </a:r>
            <a:endParaRPr lang="en-US" sz="4000" b="1" dirty="0">
              <a:solidFill>
                <a:srgbClr val="0FB7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75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57182" y="5978873"/>
            <a:ext cx="5877636" cy="107721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Website: 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sachmem.vn</a:t>
            </a:r>
            <a:endParaRPr lang="en-US" sz="1600" dirty="0"/>
          </a:p>
          <a:p>
            <a:pPr algn="ctr"/>
            <a:r>
              <a:rPr lang="en-US" sz="16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Fanpage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: facebook.com/sachmem.vn/</a:t>
            </a:r>
            <a:endParaRPr lang="en-US" sz="1600" dirty="0"/>
          </a:p>
          <a:p>
            <a:r>
              <a:rPr lang="en-US" sz="1600" dirty="0"/>
              <a:t/>
            </a:r>
            <a:br>
              <a:rPr lang="en-US" sz="1600" dirty="0"/>
            </a:b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DF77EB-655D-46EF-9E8B-FA2AF8707694}"/>
              </a:ext>
            </a:extLst>
          </p:cNvPr>
          <p:cNvSpPr txBox="1"/>
          <p:nvPr/>
        </p:nvSpPr>
        <p:spPr>
          <a:xfrm>
            <a:off x="2167672" y="347869"/>
            <a:ext cx="1267591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3843380" y="627920"/>
            <a:ext cx="4958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Family Life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912656" y="159034"/>
            <a:ext cx="6513725" cy="1548490"/>
            <a:chOff x="144635" y="1191561"/>
            <a:chExt cx="5167790" cy="1145834"/>
          </a:xfrm>
        </p:grpSpPr>
        <p:sp>
          <p:nvSpPr>
            <p:cNvPr id="14" name="Rounded Rectangle 13"/>
            <p:cNvSpPr/>
            <p:nvPr/>
          </p:nvSpPr>
          <p:spPr>
            <a:xfrm>
              <a:off x="479471" y="1496280"/>
              <a:ext cx="4832954" cy="647205"/>
            </a:xfrm>
            <a:prstGeom prst="roundRect">
              <a:avLst>
                <a:gd name="adj" fmla="val 42661"/>
              </a:avLst>
            </a:prstGeom>
            <a:solidFill>
              <a:srgbClr val="F265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276664" y="1519800"/>
              <a:ext cx="3741812" cy="569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UTM Facebook K&amp;T" panose="02040603050506020204" pitchFamily="18" charset="0"/>
                </a:rPr>
                <a:t>OBJECTIVES</a:t>
              </a:r>
            </a:p>
          </p:txBody>
        </p:sp>
        <p:pic>
          <p:nvPicPr>
            <p:cNvPr id="18" name="Picture 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4635" y="1191561"/>
              <a:ext cx="1096339" cy="11458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TextBox 3"/>
          <p:cNvSpPr txBox="1"/>
          <p:nvPr/>
        </p:nvSpPr>
        <p:spPr>
          <a:xfrm>
            <a:off x="894198" y="1930489"/>
            <a:ext cx="10857301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3000" b="1" dirty="0"/>
              <a:t>By the end of this lesson, students will be able to:</a:t>
            </a:r>
            <a:r>
              <a:rPr lang="en-US" sz="3000" dirty="0"/>
              <a:t/>
            </a:r>
            <a:br>
              <a:rPr lang="en-US" sz="3000" dirty="0"/>
            </a:br>
            <a:r>
              <a:rPr lang="en-US" sz="3000" dirty="0"/>
              <a:t>- Read for specific information in a text about the benefits of doing housework for children</a:t>
            </a:r>
            <a:br>
              <a:rPr lang="en-US" sz="3000" dirty="0"/>
            </a:br>
            <a:r>
              <a:rPr lang="en-US" sz="3000" dirty="0"/>
              <a:t>- Understand the topic-related words introduced in previous lessons</a:t>
            </a:r>
            <a:br>
              <a:rPr lang="en-US" sz="3000" dirty="0"/>
            </a:br>
            <a:r>
              <a:rPr lang="en-US" sz="3000" dirty="0"/>
              <a:t>- Use the topic-related words in meaningful contexts </a:t>
            </a:r>
          </a:p>
        </p:txBody>
      </p:sp>
    </p:spTree>
    <p:extLst>
      <p:ext uri="{BB962C8B-B14F-4D97-AF65-F5344CB8AC3E}">
        <p14:creationId xmlns:p14="http://schemas.microsoft.com/office/powerpoint/2010/main" val="288718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1380963" y="982942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525144" y="1767378"/>
            <a:ext cx="1950733" cy="81544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6673"/>
                </a:solidFill>
              </a:rPr>
              <a:t>PRE-READING 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231345" y="2911685"/>
            <a:ext cx="1950733" cy="85498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6673"/>
                </a:solidFill>
              </a:rPr>
              <a:t>WHILE-READING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555887" y="958485"/>
            <a:ext cx="4424966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dirty="0" smtClean="0">
                <a:solidFill>
                  <a:schemeClr val="tx1"/>
                </a:solidFill>
              </a:rPr>
              <a:t>GAME: Who’s </a:t>
            </a:r>
            <a:r>
              <a:rPr lang="en-US" dirty="0">
                <a:solidFill>
                  <a:schemeClr val="tx1"/>
                </a:solidFill>
              </a:rPr>
              <a:t>in charge?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576005" y="1793232"/>
            <a:ext cx="4404849" cy="7895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Task 1: </a:t>
            </a:r>
            <a:r>
              <a:rPr lang="en-US" dirty="0" smtClean="0">
                <a:solidFill>
                  <a:schemeClr val="tx1"/>
                </a:solidFill>
              </a:rPr>
              <a:t>Look </a:t>
            </a:r>
            <a:r>
              <a:rPr lang="en-US" dirty="0">
                <a:solidFill>
                  <a:schemeClr val="tx1"/>
                </a:solidFill>
              </a:rPr>
              <a:t>at the picture and answer the questions.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615088" y="4341096"/>
            <a:ext cx="4365765" cy="71020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Task 4</a:t>
            </a:r>
            <a:r>
              <a:rPr lang="en-US" dirty="0" smtClean="0">
                <a:solidFill>
                  <a:schemeClr val="tx1"/>
                </a:solidFill>
              </a:rPr>
              <a:t>: </a:t>
            </a:r>
            <a:r>
              <a:rPr lang="en-US" dirty="0">
                <a:solidFill>
                  <a:schemeClr val="tx1"/>
                </a:solidFill>
              </a:rPr>
              <a:t>Discuss the </a:t>
            </a:r>
            <a:r>
              <a:rPr lang="en-US" dirty="0" smtClean="0">
                <a:solidFill>
                  <a:schemeClr val="tx1"/>
                </a:solidFill>
              </a:rPr>
              <a:t>question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3264730" y="1310644"/>
            <a:ext cx="1235781" cy="45673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1"/>
            <a:endCxn id="24" idx="0"/>
          </p:cNvCxnSpPr>
          <p:nvPr/>
        </p:nvCxnSpPr>
        <p:spPr>
          <a:xfrm rot="10800000" flipV="1">
            <a:off x="2206712" y="2175099"/>
            <a:ext cx="1318432" cy="736586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Curved Connector 29"/>
          <p:cNvCxnSpPr>
            <a:cxnSpLocks/>
            <a:stCxn id="21" idx="1"/>
            <a:endCxn id="31" idx="0"/>
          </p:cNvCxnSpPr>
          <p:nvPr/>
        </p:nvCxnSpPr>
        <p:spPr>
          <a:xfrm rot="10800000" flipV="1">
            <a:off x="2322846" y="4696199"/>
            <a:ext cx="1310795" cy="90444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1231345" y="5600643"/>
            <a:ext cx="2183000" cy="6661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6673"/>
                </a:solidFill>
              </a:rPr>
              <a:t>CONSOLIDATION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615088" y="5581830"/>
            <a:ext cx="4365765" cy="6849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Homework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3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2925381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580309" y="361347"/>
            <a:ext cx="29253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         READING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A4612736-55D0-B94D-A427-243A14D65D7B}"/>
              </a:ext>
            </a:extLst>
          </p:cNvPr>
          <p:cNvSpPr/>
          <p:nvPr/>
        </p:nvSpPr>
        <p:spPr>
          <a:xfrm>
            <a:off x="3633640" y="4341096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6673"/>
                </a:solidFill>
              </a:rPr>
              <a:t>POST-READING</a:t>
            </a:r>
            <a:endParaRPr lang="en-GB" b="1" dirty="0">
              <a:solidFill>
                <a:srgbClr val="006673"/>
              </a:solidFill>
            </a:endParaRPr>
          </a:p>
        </p:txBody>
      </p:sp>
      <p:cxnSp>
        <p:nvCxnSpPr>
          <p:cNvPr id="33" name="Curved Connector 32">
            <a:extLst>
              <a:ext uri="{FF2B5EF4-FFF2-40B4-BE49-F238E27FC236}">
                <a16:creationId xmlns:a16="http://schemas.microsoft.com/office/drawing/2014/main" id="{F28ADC37-27E7-A243-B9C2-D937CD1408A2}"/>
              </a:ext>
            </a:extLst>
          </p:cNvPr>
          <p:cNvCxnSpPr>
            <a:stCxn id="24" idx="3"/>
            <a:endCxn id="21" idx="0"/>
          </p:cNvCxnSpPr>
          <p:nvPr/>
        </p:nvCxnSpPr>
        <p:spPr>
          <a:xfrm>
            <a:off x="3182078" y="3339178"/>
            <a:ext cx="1426929" cy="1001918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E0B8101B-45C5-274A-AF32-C25957F165F1}"/>
              </a:ext>
            </a:extLst>
          </p:cNvPr>
          <p:cNvSpPr/>
          <p:nvPr/>
        </p:nvSpPr>
        <p:spPr>
          <a:xfrm>
            <a:off x="6592035" y="2911685"/>
            <a:ext cx="4388818" cy="110054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 Read </a:t>
            </a:r>
            <a:r>
              <a:rPr lang="en-US" dirty="0" smtClean="0">
                <a:solidFill>
                  <a:schemeClr val="tx1"/>
                </a:solidFill>
              </a:rPr>
              <a:t>and tick.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3: Read the text again and answer the questions.</a:t>
            </a:r>
          </a:p>
        </p:txBody>
      </p:sp>
    </p:spTree>
    <p:extLst>
      <p:ext uri="{BB962C8B-B14F-4D97-AF65-F5344CB8AC3E}">
        <p14:creationId xmlns:p14="http://schemas.microsoft.com/office/powerpoint/2010/main" val="383414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1380963" y="982942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555887" y="958485"/>
            <a:ext cx="4424966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dirty="0" smtClean="0">
                <a:solidFill>
                  <a:schemeClr val="tx1"/>
                </a:solidFill>
              </a:rPr>
              <a:t>GAME: Who’s </a:t>
            </a:r>
            <a:r>
              <a:rPr lang="en-US" dirty="0">
                <a:solidFill>
                  <a:schemeClr val="tx1"/>
                </a:solidFill>
              </a:rPr>
              <a:t>in charge?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3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2925381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580309" y="361347"/>
            <a:ext cx="29253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         READING</a:t>
            </a:r>
          </a:p>
        </p:txBody>
      </p:sp>
    </p:spTree>
    <p:extLst>
      <p:ext uri="{BB962C8B-B14F-4D97-AF65-F5344CB8AC3E}">
        <p14:creationId xmlns:p14="http://schemas.microsoft.com/office/powerpoint/2010/main" val="534398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D8C56F8-D453-4A83-912E-1743E8F3CBDF}"/>
              </a:ext>
            </a:extLst>
          </p:cNvPr>
          <p:cNvSpPr txBox="1"/>
          <p:nvPr/>
        </p:nvSpPr>
        <p:spPr>
          <a:xfrm>
            <a:off x="3968088" y="1075280"/>
            <a:ext cx="418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4697A"/>
                </a:solidFill>
              </a:rPr>
              <a:t>How to play?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943892" y="2083929"/>
            <a:ext cx="8578532" cy="3784608"/>
          </a:xfrm>
          <a:prstGeom prst="roundRect">
            <a:avLst/>
          </a:prstGeom>
          <a:ln>
            <a:solidFill>
              <a:srgbClr val="2C524E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Aft>
                <a:spcPts val="1200"/>
              </a:spcAft>
            </a:pPr>
            <a:r>
              <a:rPr lang="en-US" sz="2800" dirty="0">
                <a:solidFill>
                  <a:srgbClr val="1A4164"/>
                </a:solidFill>
              </a:rPr>
              <a:t>- Work in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r>
              <a:rPr lang="en-US" sz="2800" dirty="0">
                <a:solidFill>
                  <a:srgbClr val="1A4164"/>
                </a:solidFill>
              </a:rPr>
              <a:t> groups.</a:t>
            </a:r>
            <a:br>
              <a:rPr lang="en-US" sz="2800" dirty="0">
                <a:solidFill>
                  <a:srgbClr val="1A4164"/>
                </a:solidFill>
              </a:rPr>
            </a:br>
            <a:r>
              <a:rPr lang="en-US" sz="2800" dirty="0">
                <a:solidFill>
                  <a:srgbClr val="1A4164"/>
                </a:solidFill>
              </a:rPr>
              <a:t>- In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r>
              <a:rPr lang="en-US" sz="2800" dirty="0">
                <a:solidFill>
                  <a:srgbClr val="1A4164"/>
                </a:solidFill>
              </a:rPr>
              <a:t> minutes, list down (as much as possible) housework that you think mom, dad and kids usually do.</a:t>
            </a:r>
            <a:br>
              <a:rPr lang="en-US" sz="2800" dirty="0">
                <a:solidFill>
                  <a:srgbClr val="1A4164"/>
                </a:solidFill>
              </a:rPr>
            </a:br>
            <a:r>
              <a:rPr lang="en-US" sz="2800" dirty="0">
                <a:solidFill>
                  <a:srgbClr val="1A4164"/>
                </a:solidFill>
              </a:rPr>
              <a:t>- After you finish, 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1</a:t>
            </a:r>
            <a:r>
              <a:rPr lang="en-US" sz="2800" b="1" dirty="0" smtClean="0">
                <a:solidFill>
                  <a:srgbClr val="1A4164"/>
                </a:solidFill>
              </a:rPr>
              <a:t> </a:t>
            </a:r>
            <a:r>
              <a:rPr lang="en-US" sz="2800" dirty="0" smtClean="0">
                <a:solidFill>
                  <a:srgbClr val="1A4164"/>
                </a:solidFill>
              </a:rPr>
              <a:t>representative </a:t>
            </a:r>
            <a:r>
              <a:rPr lang="en-US" sz="2800" dirty="0">
                <a:solidFill>
                  <a:srgbClr val="1A4164"/>
                </a:solidFill>
              </a:rPr>
              <a:t>from each group comes and writes </a:t>
            </a:r>
            <a:r>
              <a:rPr lang="en-US" sz="2800" dirty="0" smtClean="0">
                <a:solidFill>
                  <a:srgbClr val="1A4164"/>
                </a:solidFill>
              </a:rPr>
              <a:t>on the </a:t>
            </a:r>
            <a:r>
              <a:rPr lang="en-US" sz="2800" dirty="0">
                <a:solidFill>
                  <a:srgbClr val="1A4164"/>
                </a:solidFill>
              </a:rPr>
              <a:t>board.</a:t>
            </a:r>
            <a:br>
              <a:rPr lang="en-US" sz="2800" dirty="0">
                <a:solidFill>
                  <a:srgbClr val="1A4164"/>
                </a:solidFill>
              </a:rPr>
            </a:br>
            <a:r>
              <a:rPr lang="en-US" sz="2800" dirty="0">
                <a:solidFill>
                  <a:srgbClr val="1A4164"/>
                </a:solidFill>
              </a:rPr>
              <a:t>- The 1</a:t>
            </a:r>
            <a:r>
              <a:rPr lang="en-US" sz="2800" baseline="30000" dirty="0">
                <a:solidFill>
                  <a:srgbClr val="1A4164"/>
                </a:solidFill>
              </a:rPr>
              <a:t>st</a:t>
            </a:r>
            <a:r>
              <a:rPr lang="en-US" sz="2800" dirty="0">
                <a:solidFill>
                  <a:srgbClr val="1A4164"/>
                </a:solidFill>
              </a:rPr>
              <a:t> group to finish says </a:t>
            </a:r>
            <a:r>
              <a:rPr lang="en-US" sz="2800" dirty="0" smtClean="0">
                <a:solidFill>
                  <a:srgbClr val="1A4164"/>
                </a:solidFill>
              </a:rPr>
              <a:t>‘STOP </a:t>
            </a:r>
            <a:r>
              <a:rPr lang="en-US" sz="2800" dirty="0">
                <a:solidFill>
                  <a:srgbClr val="1A4164"/>
                </a:solidFill>
              </a:rPr>
              <a:t>THE </a:t>
            </a:r>
            <a:r>
              <a:rPr lang="en-US" sz="2800" dirty="0" smtClean="0">
                <a:solidFill>
                  <a:srgbClr val="1A4164"/>
                </a:solidFill>
              </a:rPr>
              <a:t>BUS’ </a:t>
            </a:r>
            <a:r>
              <a:rPr lang="en-US" sz="2800" dirty="0">
                <a:solidFill>
                  <a:srgbClr val="1A4164"/>
                </a:solidFill>
              </a:rPr>
              <a:t>and the others stop writing.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9867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</p:spTree>
    <p:extLst>
      <p:ext uri="{BB962C8B-B14F-4D97-AF65-F5344CB8AC3E}">
        <p14:creationId xmlns:p14="http://schemas.microsoft.com/office/powerpoint/2010/main" val="4158795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1380963" y="982942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525144" y="1767378"/>
            <a:ext cx="1950733" cy="81544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6673"/>
                </a:solidFill>
              </a:rPr>
              <a:t>PRE-READING 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555887" y="958485"/>
            <a:ext cx="4424966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dirty="0" smtClean="0">
                <a:solidFill>
                  <a:schemeClr val="tx1"/>
                </a:solidFill>
              </a:rPr>
              <a:t>GAME: Who’s </a:t>
            </a:r>
            <a:r>
              <a:rPr lang="en-US" dirty="0">
                <a:solidFill>
                  <a:schemeClr val="tx1"/>
                </a:solidFill>
              </a:rPr>
              <a:t>in charge?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576005" y="1793232"/>
            <a:ext cx="4404849" cy="7895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Task 1: </a:t>
            </a:r>
            <a:r>
              <a:rPr lang="en-US" dirty="0" smtClean="0">
                <a:solidFill>
                  <a:schemeClr val="tx1"/>
                </a:solidFill>
              </a:rPr>
              <a:t>Look </a:t>
            </a:r>
            <a:r>
              <a:rPr lang="en-US" dirty="0">
                <a:solidFill>
                  <a:schemeClr val="tx1"/>
                </a:solidFill>
              </a:rPr>
              <a:t>at the picture and answer the questions.</a:t>
            </a: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3264730" y="1310644"/>
            <a:ext cx="1235781" cy="45673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3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2925381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580309" y="361347"/>
            <a:ext cx="29253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         READING</a:t>
            </a:r>
          </a:p>
        </p:txBody>
      </p:sp>
    </p:spTree>
    <p:extLst>
      <p:ext uri="{BB962C8B-B14F-4D97-AF65-F5344CB8AC3E}">
        <p14:creationId xmlns:p14="http://schemas.microsoft.com/office/powerpoint/2010/main" val="1930235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0DCE417-34F5-4CF1-A564-455A5BCDD532}"/>
              </a:ext>
            </a:extLst>
          </p:cNvPr>
          <p:cNvSpPr txBox="1"/>
          <p:nvPr/>
        </p:nvSpPr>
        <p:spPr>
          <a:xfrm>
            <a:off x="713853" y="2078183"/>
            <a:ext cx="6653009" cy="3939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500" dirty="0"/>
              <a:t>1. What is each person in the picture doing?</a:t>
            </a:r>
          </a:p>
          <a:p>
            <a:pPr algn="just"/>
            <a:r>
              <a:rPr lang="en-US" sz="2500" dirty="0">
                <a:solidFill>
                  <a:srgbClr val="04697A"/>
                </a:solidFill>
                <a:sym typeface="Wingdings" panose="05000000000000000000" pitchFamily="2" charset="2"/>
              </a:rPr>
              <a:t></a:t>
            </a:r>
            <a:r>
              <a:rPr lang="vi-VN" sz="2500" dirty="0">
                <a:solidFill>
                  <a:srgbClr val="04697A"/>
                </a:solidFill>
              </a:rPr>
              <a:t> </a:t>
            </a:r>
            <a:r>
              <a:rPr lang="en-US" sz="2500" dirty="0">
                <a:solidFill>
                  <a:srgbClr val="04697A"/>
                </a:solidFill>
              </a:rPr>
              <a:t> The mother is cooking; the father is laying the table; the son is </a:t>
            </a:r>
            <a:r>
              <a:rPr lang="en-US" sz="2500" dirty="0">
                <a:solidFill>
                  <a:srgbClr val="04697A"/>
                </a:solidFill>
              </a:rPr>
              <a:t>cleaning (vacuuming) </a:t>
            </a:r>
            <a:r>
              <a:rPr lang="en-US" sz="2500" dirty="0">
                <a:solidFill>
                  <a:srgbClr val="04697A"/>
                </a:solidFill>
              </a:rPr>
              <a:t>the floor; the daughter is washing vegetables.</a:t>
            </a:r>
          </a:p>
          <a:p>
            <a:pPr algn="just"/>
            <a:endParaRPr lang="en-US" sz="2500" dirty="0">
              <a:solidFill>
                <a:srgbClr val="000000"/>
              </a:solidFill>
            </a:endParaRPr>
          </a:p>
          <a:p>
            <a:pPr algn="just"/>
            <a:r>
              <a:rPr lang="vi-VN" sz="2500" dirty="0">
                <a:solidFill>
                  <a:srgbClr val="000000"/>
                </a:solidFill>
              </a:rPr>
              <a:t>2. </a:t>
            </a:r>
            <a:r>
              <a:rPr lang="en-US" sz="2500" dirty="0"/>
              <a:t>Do you think that they are happy? Why or why not?</a:t>
            </a:r>
            <a:endParaRPr lang="vi-VN" sz="2500" dirty="0">
              <a:solidFill>
                <a:srgbClr val="000000"/>
              </a:solidFill>
            </a:endParaRPr>
          </a:p>
          <a:p>
            <a:pPr algn="just"/>
            <a:r>
              <a:rPr lang="en-US" sz="2500" dirty="0">
                <a:solidFill>
                  <a:srgbClr val="04697A"/>
                </a:solidFill>
                <a:sym typeface="Wingdings" panose="05000000000000000000" pitchFamily="2" charset="2"/>
              </a:rPr>
              <a:t></a:t>
            </a:r>
            <a:r>
              <a:rPr lang="vi-VN" sz="2500" dirty="0">
                <a:solidFill>
                  <a:srgbClr val="04697A"/>
                </a:solidFill>
              </a:rPr>
              <a:t> </a:t>
            </a:r>
            <a:r>
              <a:rPr lang="en-US" sz="2500" dirty="0">
                <a:solidFill>
                  <a:srgbClr val="04697A"/>
                </a:solidFill>
              </a:rPr>
              <a:t>The people are happy because they are doing housework together and all the family members are sharing the household chores</a:t>
            </a:r>
            <a:r>
              <a:rPr lang="en-US" sz="2500" dirty="0" smtClean="0">
                <a:solidFill>
                  <a:srgbClr val="04697A"/>
                </a:solidFill>
              </a:rPr>
              <a:t>.</a:t>
            </a:r>
            <a:endParaRPr lang="en-US" sz="2500" dirty="0">
              <a:solidFill>
                <a:srgbClr val="04697A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54165A-FAB9-4E69-B510-4A5F3C4F93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236" t="15368" r="16102" b="6592"/>
          <a:stretch/>
        </p:blipFill>
        <p:spPr>
          <a:xfrm>
            <a:off x="8071805" y="1778253"/>
            <a:ext cx="3869986" cy="477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986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02927" y="110763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rgbClr val="048DA4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3853" y="1066545"/>
            <a:ext cx="4498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32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58390" y="1107630"/>
            <a:ext cx="96007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 </a:t>
            </a:r>
            <a:r>
              <a:rPr lang="en-US" sz="24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pairs. Look at the picture and answer the questions.</a:t>
            </a:r>
          </a:p>
        </p:txBody>
      </p:sp>
    </p:spTree>
    <p:extLst>
      <p:ext uri="{BB962C8B-B14F-4D97-AF65-F5344CB8AC3E}">
        <p14:creationId xmlns:p14="http://schemas.microsoft.com/office/powerpoint/2010/main" val="788008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1380963" y="982942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525144" y="1767378"/>
            <a:ext cx="1950733" cy="81544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6673"/>
                </a:solidFill>
              </a:rPr>
              <a:t>PRE-READING 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231345" y="2911685"/>
            <a:ext cx="1950733" cy="85498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6673"/>
                </a:solidFill>
              </a:rPr>
              <a:t>WHILE-READING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555887" y="958485"/>
            <a:ext cx="4424966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dirty="0" smtClean="0">
                <a:solidFill>
                  <a:schemeClr val="tx1"/>
                </a:solidFill>
              </a:rPr>
              <a:t>GAME: Who’s </a:t>
            </a:r>
            <a:r>
              <a:rPr lang="en-US" dirty="0">
                <a:solidFill>
                  <a:schemeClr val="tx1"/>
                </a:solidFill>
              </a:rPr>
              <a:t>in charge?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576005" y="1793232"/>
            <a:ext cx="4404849" cy="7895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Task 1: </a:t>
            </a:r>
            <a:r>
              <a:rPr lang="en-US" dirty="0" smtClean="0">
                <a:solidFill>
                  <a:schemeClr val="tx1"/>
                </a:solidFill>
              </a:rPr>
              <a:t>Look </a:t>
            </a:r>
            <a:r>
              <a:rPr lang="en-US" dirty="0">
                <a:solidFill>
                  <a:schemeClr val="tx1"/>
                </a:solidFill>
              </a:rPr>
              <a:t>at the picture and answer the questions.</a:t>
            </a: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3264730" y="1310644"/>
            <a:ext cx="1235781" cy="45673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1"/>
            <a:endCxn id="24" idx="0"/>
          </p:cNvCxnSpPr>
          <p:nvPr/>
        </p:nvCxnSpPr>
        <p:spPr>
          <a:xfrm rot="10800000" flipV="1">
            <a:off x="2206712" y="2175099"/>
            <a:ext cx="1318432" cy="736586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3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2925381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580309" y="361347"/>
            <a:ext cx="29253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         READING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0B8101B-45C5-274A-AF32-C25957F165F1}"/>
              </a:ext>
            </a:extLst>
          </p:cNvPr>
          <p:cNvSpPr/>
          <p:nvPr/>
        </p:nvSpPr>
        <p:spPr>
          <a:xfrm>
            <a:off x="6592035" y="2911685"/>
            <a:ext cx="4388818" cy="110054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 Read </a:t>
            </a:r>
            <a:r>
              <a:rPr lang="en-US" dirty="0" smtClean="0">
                <a:solidFill>
                  <a:schemeClr val="tx1"/>
                </a:solidFill>
              </a:rPr>
              <a:t>and tick.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3: Read the text again and answer the questions.</a:t>
            </a:r>
          </a:p>
        </p:txBody>
      </p:sp>
    </p:spTree>
    <p:extLst>
      <p:ext uri="{BB962C8B-B14F-4D97-AF65-F5344CB8AC3E}">
        <p14:creationId xmlns:p14="http://schemas.microsoft.com/office/powerpoint/2010/main" val="1433588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2180</TotalTime>
  <Words>779</Words>
  <Application>Microsoft Office PowerPoint</Application>
  <PresentationFormat>Widescreen</PresentationFormat>
  <Paragraphs>173</Paragraphs>
  <Slides>20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4" baseType="lpstr">
      <vt:lpstr>Adobe Gothic Std B</vt:lpstr>
      <vt:lpstr>Arial</vt:lpstr>
      <vt:lpstr>Bookman Old Style</vt:lpstr>
      <vt:lpstr>Calibri</vt:lpstr>
      <vt:lpstr>Calibri Light</vt:lpstr>
      <vt:lpstr>Lato</vt:lpstr>
      <vt:lpstr>Mongolian Baiti</vt:lpstr>
      <vt:lpstr>Montserrat</vt:lpstr>
      <vt:lpstr>Montserrat Black</vt:lpstr>
      <vt:lpstr>Montserrat Medium</vt:lpstr>
      <vt:lpstr>Myriad Pro</vt:lpstr>
      <vt:lpstr>UTM Facebook K&amp;T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Vocabulary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EDIBOOKS</cp:lastModifiedBy>
  <cp:revision>114</cp:revision>
  <dcterms:created xsi:type="dcterms:W3CDTF">2020-12-09T02:04:09Z</dcterms:created>
  <dcterms:modified xsi:type="dcterms:W3CDTF">2022-04-06T11:00:16Z</dcterms:modified>
</cp:coreProperties>
</file>